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8"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relia" panose="020B0604020202020204" charset="0"/>
      <p:regular r:id="rId18"/>
    </p:embeddedFont>
    <p:embeddedFont>
      <p:font typeface="Dosis" pitchFamily="2" charset="0"/>
      <p:regular r:id="rId19"/>
      <p:bold r:id="rId20"/>
    </p:embeddedFont>
    <p:embeddedFont>
      <p:font typeface="Dosis Medium"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dysave@gmail.com" initials="s" lastIdx="1" clrIdx="0">
    <p:extLst>
      <p:ext uri="{19B8F6BF-5375-455C-9EA6-DF929625EA0E}">
        <p15:presenceInfo xmlns:p15="http://schemas.microsoft.com/office/powerpoint/2012/main" userId="51010d31678a72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5T09:07:52.426" idx="1">
    <p:pos x="10" y="10"/>
    <p:text>sendy</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513" y="61910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663033" y="6195861"/>
            <a:ext cx="6914093" cy="5028432"/>
          </a:xfrm>
          <a:custGeom>
            <a:avLst/>
            <a:gdLst/>
            <a:ahLst/>
            <a:cxnLst/>
            <a:rect l="l" t="t" r="r" b="b"/>
            <a:pathLst>
              <a:path w="6914093" h="5028432">
                <a:moveTo>
                  <a:pt x="0" y="0"/>
                </a:moveTo>
                <a:lnTo>
                  <a:pt x="6914093" y="0"/>
                </a:lnTo>
                <a:lnTo>
                  <a:pt x="6914093" y="5028431"/>
                </a:lnTo>
                <a:lnTo>
                  <a:pt x="0" y="5028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29971" y="4820778"/>
            <a:ext cx="10228058" cy="1710875"/>
          </a:xfrm>
          <a:custGeom>
            <a:avLst/>
            <a:gdLst/>
            <a:ahLst/>
            <a:cxnLst/>
            <a:rect l="l" t="t" r="r" b="b"/>
            <a:pathLst>
              <a:path w="10228058" h="1710875">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735908" y="4001448"/>
            <a:ext cx="10850017" cy="1767209"/>
          </a:xfrm>
          <a:prstGeom prst="rect">
            <a:avLst/>
          </a:prstGeom>
        </p:spPr>
        <p:txBody>
          <a:bodyPr lIns="0" tIns="0" rIns="0" bIns="0" rtlCol="0" anchor="t">
            <a:spAutoFit/>
          </a:bodyPr>
          <a:lstStyle/>
          <a:p>
            <a:pPr algn="ctr">
              <a:lnSpc>
                <a:spcPts val="14419"/>
              </a:lnSpc>
            </a:pPr>
            <a:r>
              <a:rPr lang="en-US" sz="10299">
                <a:solidFill>
                  <a:srgbClr val="01070A"/>
                </a:solidFill>
                <a:latin typeface="Carelia"/>
              </a:rPr>
              <a:t>PEMASARAN </a:t>
            </a:r>
          </a:p>
        </p:txBody>
      </p:sp>
      <p:sp>
        <p:nvSpPr>
          <p:cNvPr id="6" name="Freeform 6"/>
          <p:cNvSpPr/>
          <p:nvPr/>
        </p:nvSpPr>
        <p:spPr>
          <a:xfrm>
            <a:off x="12456379" y="5404911"/>
            <a:ext cx="8246933" cy="6247677"/>
          </a:xfrm>
          <a:custGeom>
            <a:avLst/>
            <a:gdLst/>
            <a:ahLst/>
            <a:cxnLst/>
            <a:rect l="l" t="t" r="r" b="b"/>
            <a:pathLst>
              <a:path w="8246933" h="6247677">
                <a:moveTo>
                  <a:pt x="0" y="0"/>
                </a:moveTo>
                <a:lnTo>
                  <a:pt x="8246933" y="0"/>
                </a:lnTo>
                <a:lnTo>
                  <a:pt x="8246933" y="6247677"/>
                </a:lnTo>
                <a:lnTo>
                  <a:pt x="0" y="62476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308980" y="-1652824"/>
            <a:ext cx="8905028" cy="5575060"/>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3495846">
            <a:off x="-3929800" y="-2685694"/>
            <a:ext cx="5243739" cy="7338566"/>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5106302" y="2677389"/>
            <a:ext cx="8075396" cy="1524085"/>
          </a:xfrm>
          <a:prstGeom prst="rect">
            <a:avLst/>
          </a:prstGeom>
        </p:spPr>
        <p:txBody>
          <a:bodyPr lIns="0" tIns="0" rIns="0" bIns="0" rtlCol="0" anchor="t">
            <a:spAutoFit/>
          </a:bodyPr>
          <a:lstStyle/>
          <a:p>
            <a:pPr marL="0" lvl="0" indent="0" algn="ctr">
              <a:lnSpc>
                <a:spcPts val="12458"/>
              </a:lnSpc>
            </a:pPr>
            <a:r>
              <a:rPr lang="en-US" sz="8898">
                <a:solidFill>
                  <a:srgbClr val="01070A"/>
                </a:solidFill>
                <a:latin typeface="Carelia"/>
              </a:rPr>
              <a:t>LINGKUNGAN</a:t>
            </a:r>
          </a:p>
        </p:txBody>
      </p:sp>
      <p:sp>
        <p:nvSpPr>
          <p:cNvPr id="10" name="TextBox 10"/>
          <p:cNvSpPr txBox="1"/>
          <p:nvPr/>
        </p:nvSpPr>
        <p:spPr>
          <a:xfrm>
            <a:off x="5332577" y="7511947"/>
            <a:ext cx="6639489" cy="1867050"/>
          </a:xfrm>
          <a:prstGeom prst="rect">
            <a:avLst/>
          </a:prstGeom>
        </p:spPr>
        <p:txBody>
          <a:bodyPr lIns="0" tIns="0" rIns="0" bIns="0" rtlCol="0" anchor="t">
            <a:spAutoFit/>
          </a:bodyPr>
          <a:lstStyle/>
          <a:p>
            <a:pPr marL="776116" lvl="1" indent="-388058" algn="ctr">
              <a:lnSpc>
                <a:spcPts val="5032"/>
              </a:lnSpc>
              <a:buFont typeface="Arial"/>
              <a:buChar char="•"/>
            </a:pPr>
            <a:r>
              <a:rPr lang="en-US" sz="3594" dirty="0">
                <a:solidFill>
                  <a:srgbClr val="01070A"/>
                </a:solidFill>
                <a:latin typeface="Dosis"/>
              </a:rPr>
              <a:t>SELLIA ANANDA</a:t>
            </a:r>
            <a:endParaRPr lang="id-ID" sz="3594" dirty="0">
              <a:solidFill>
                <a:srgbClr val="01070A"/>
              </a:solidFill>
              <a:latin typeface="Dosis"/>
            </a:endParaRPr>
          </a:p>
          <a:p>
            <a:pPr marL="776116" lvl="1" indent="-388058" algn="ctr">
              <a:lnSpc>
                <a:spcPts val="5032"/>
              </a:lnSpc>
              <a:buFont typeface="Arial"/>
              <a:buChar char="•"/>
            </a:pPr>
            <a:r>
              <a:rPr lang="id-ID" sz="3594" dirty="0">
                <a:solidFill>
                  <a:srgbClr val="01070A"/>
                </a:solidFill>
                <a:latin typeface="Dosis"/>
              </a:rPr>
              <a:t>AGUSTINA SAIDON SEMBENGKOE</a:t>
            </a:r>
          </a:p>
          <a:p>
            <a:pPr marL="776116" lvl="1" indent="-388058" algn="ctr">
              <a:lnSpc>
                <a:spcPts val="5032"/>
              </a:lnSpc>
              <a:buFont typeface="Arial"/>
              <a:buChar char="•"/>
            </a:pPr>
            <a:r>
              <a:rPr lang="id-ID" sz="3594" dirty="0">
                <a:solidFill>
                  <a:srgbClr val="01070A"/>
                </a:solidFill>
                <a:latin typeface="Dosis"/>
              </a:rPr>
              <a:t>MILD</a:t>
            </a:r>
            <a:r>
              <a:rPr lang="en-US" sz="3594">
                <a:solidFill>
                  <a:srgbClr val="01070A"/>
                </a:solidFill>
                <a:latin typeface="Dosis"/>
              </a:rPr>
              <a:t>A</a:t>
            </a:r>
            <a:endParaRPr lang="en-US" sz="3594" dirty="0">
              <a:solidFill>
                <a:srgbClr val="01070A"/>
              </a:solidFill>
              <a:latin typeface="Dosis"/>
            </a:endParaRPr>
          </a:p>
        </p:txBody>
      </p:sp>
      <p:sp>
        <p:nvSpPr>
          <p:cNvPr id="11" name="TextBox 11"/>
          <p:cNvSpPr txBox="1"/>
          <p:nvPr/>
        </p:nvSpPr>
        <p:spPr>
          <a:xfrm>
            <a:off x="3578479" y="5329345"/>
            <a:ext cx="10850017" cy="1915788"/>
          </a:xfrm>
          <a:prstGeom prst="rect">
            <a:avLst/>
          </a:prstGeom>
        </p:spPr>
        <p:txBody>
          <a:bodyPr lIns="0" tIns="0" rIns="0" bIns="0" rtlCol="0" anchor="t">
            <a:spAutoFit/>
          </a:bodyPr>
          <a:lstStyle/>
          <a:p>
            <a:pPr algn="ctr">
              <a:lnSpc>
                <a:spcPts val="15679"/>
              </a:lnSpc>
            </a:pPr>
            <a:r>
              <a:rPr lang="en-US" sz="11199">
                <a:solidFill>
                  <a:srgbClr val="01070A"/>
                </a:solidFill>
                <a:latin typeface="Carelia"/>
              </a:rPr>
              <a:t>GLOBAL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rot="93123">
            <a:off x="2244226" y="1467293"/>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id="5" name="TextBox 5"/>
            <p:cNvSpPr txBox="1"/>
            <p:nvPr/>
          </p:nvSpPr>
          <p:spPr>
            <a:xfrm>
              <a:off x="0" y="-47625"/>
              <a:ext cx="4021842" cy="25004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921443" y="933053"/>
            <a:ext cx="12705720" cy="8334250"/>
            <a:chOff x="0" y="0"/>
            <a:chExt cx="3895412" cy="2555175"/>
          </a:xfrm>
        </p:grpSpPr>
        <p:sp>
          <p:nvSpPr>
            <p:cNvPr id="7" name="Freeform 7"/>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id="8" name="TextBox 8"/>
            <p:cNvSpPr txBox="1"/>
            <p:nvPr/>
          </p:nvSpPr>
          <p:spPr>
            <a:xfrm>
              <a:off x="0" y="-47625"/>
              <a:ext cx="3895412" cy="2602800"/>
            </a:xfrm>
            <a:prstGeom prst="rect">
              <a:avLst/>
            </a:prstGeom>
          </p:spPr>
          <p:txBody>
            <a:bodyPr lIns="50800" tIns="50800" rIns="50800" bIns="50800" rtlCol="0" anchor="ctr"/>
            <a:lstStyle/>
            <a:p>
              <a:pPr algn="ctr">
                <a:lnSpc>
                  <a:spcPts val="3210"/>
                </a:lnSpc>
              </a:pPr>
              <a:endParaRPr/>
            </a:p>
          </p:txBody>
        </p:sp>
      </p:grpSp>
      <p:sp>
        <p:nvSpPr>
          <p:cNvPr id="11" name="TextBox 11"/>
          <p:cNvSpPr txBox="1"/>
          <p:nvPr/>
        </p:nvSpPr>
        <p:spPr>
          <a:xfrm>
            <a:off x="2225464" y="1324387"/>
            <a:ext cx="9847253" cy="978296"/>
          </a:xfrm>
          <a:prstGeom prst="rect">
            <a:avLst/>
          </a:prstGeom>
        </p:spPr>
        <p:txBody>
          <a:bodyPr lIns="0" tIns="0" rIns="0" bIns="0" rtlCol="0" anchor="t">
            <a:spAutoFit/>
          </a:bodyPr>
          <a:lstStyle/>
          <a:p>
            <a:pPr marL="0" lvl="0" indent="0" algn="ctr">
              <a:lnSpc>
                <a:spcPts val="8025"/>
              </a:lnSpc>
              <a:spcBef>
                <a:spcPct val="0"/>
              </a:spcBef>
            </a:pPr>
            <a:r>
              <a:rPr lang="en-US" sz="5732">
                <a:solidFill>
                  <a:srgbClr val="01070A"/>
                </a:solidFill>
                <a:latin typeface="Carelia"/>
              </a:rPr>
              <a:t>NERACA PEMBAYARAN</a:t>
            </a:r>
          </a:p>
        </p:txBody>
      </p:sp>
      <p:sp>
        <p:nvSpPr>
          <p:cNvPr id="12" name="TextBox 12"/>
          <p:cNvSpPr txBox="1"/>
          <p:nvPr/>
        </p:nvSpPr>
        <p:spPr>
          <a:xfrm>
            <a:off x="2462670" y="2671314"/>
            <a:ext cx="11403232" cy="4768100"/>
          </a:xfrm>
          <a:prstGeom prst="rect">
            <a:avLst/>
          </a:prstGeom>
        </p:spPr>
        <p:txBody>
          <a:bodyPr wrap="square" lIns="0" tIns="0" rIns="0" bIns="0" rtlCol="0" anchor="t">
            <a:spAutoFit/>
          </a:bodyPr>
          <a:lstStyle/>
          <a:p>
            <a:pPr algn="just">
              <a:lnSpc>
                <a:spcPts val="4704"/>
              </a:lnSpc>
            </a:pPr>
            <a:r>
              <a:rPr lang="en-US" sz="3360">
                <a:solidFill>
                  <a:srgbClr val="01070A"/>
                </a:solidFill>
                <a:latin typeface="Dosis"/>
              </a:rPr>
              <a:t>Neraca pembayaran suatu negara merupakan catatan transaksi ekonominya dengan negara lain di dunia. Catatan ini menunjukan apakah suatu negara mengalami surplus perdagangan (nilai ekspor melebihi nilai impor) atau defisit perdagangan (nilai impor melebihi nilai ekspor). Angka perdagangan dapat dibagi lagi menjadi rekening perdagangan barang dagang dan jasa suatu negara dapat mengalami surplus pada keduanya dari kerugian (atau keuntungan) yang disebabkan oleh fluktuasi nilai tukar.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F990A0EF-4D6A-5FE2-B2DD-1318A66F52A5}"/>
              </a:ext>
            </a:extLst>
          </p:cNvPr>
          <p:cNvSpPr>
            <a:spLocks noGrp="1"/>
          </p:cNvSpPr>
          <p:nvPr>
            <p:ph type="title"/>
          </p:nvPr>
        </p:nvSpPr>
        <p:spPr>
          <a:xfrm>
            <a:off x="4070901" y="274638"/>
            <a:ext cx="8229600" cy="1143000"/>
          </a:xfrm>
        </p:spPr>
        <p:txBody>
          <a:bodyPr/>
          <a:lstStyle/>
          <a:p>
            <a:r>
              <a:rPr lang="id-ID" dirty="0"/>
              <a:t>KESIMPULAN </a:t>
            </a:r>
          </a:p>
        </p:txBody>
      </p:sp>
      <p:sp>
        <p:nvSpPr>
          <p:cNvPr id="3" name="Tampungan Konten 2">
            <a:extLst>
              <a:ext uri="{FF2B5EF4-FFF2-40B4-BE49-F238E27FC236}">
                <a16:creationId xmlns:a16="http://schemas.microsoft.com/office/drawing/2014/main" id="{DBD6282A-DD30-188C-2A75-468313C82D21}"/>
              </a:ext>
            </a:extLst>
          </p:cNvPr>
          <p:cNvSpPr>
            <a:spLocks noGrp="1"/>
          </p:cNvSpPr>
          <p:nvPr>
            <p:ph sz="half" idx="1"/>
          </p:nvPr>
        </p:nvSpPr>
        <p:spPr>
          <a:xfrm>
            <a:off x="1206171" y="2114684"/>
            <a:ext cx="16569485" cy="7897678"/>
          </a:xfrm>
        </p:spPr>
        <p:txBody>
          <a:bodyPr>
            <a:normAutofit/>
          </a:bodyPr>
          <a:lstStyle/>
          <a:p>
            <a:pPr marL="514350" indent="-514350">
              <a:buAutoNum type="arabicPeriod"/>
            </a:pPr>
            <a:r>
              <a:rPr lang="id-ID" sz="3600" dirty="0"/>
              <a:t>Lingkungan  ekonomi  merupakan  penentu  utama  potensi  dan  peluang  pasar  global. Dalam ekonomi global saat ini, pergerakan modal adalah kekuatan pendorong utama, produksi  telah  dipisahkan  dari  lapangan  kerja,  dan  kapitalisme  telah  mengalahkan komunisme.  </a:t>
            </a:r>
          </a:p>
          <a:p>
            <a:pPr marL="514350" indent="-514350">
              <a:buAutoNum type="arabicPeriod"/>
            </a:pPr>
            <a:r>
              <a:rPr lang="id-ID" sz="3600" dirty="0"/>
              <a:t>Berdasarkan  pola alokasi  dan  kepemilikan  sumber  daya,  perekonomian nasional  dunia  dapat  dikategorikan  sebagai:kapitalisme  pasar,kapitalisme  yang direncanakan  secara  terpusat, sosialisme  yang  direncanakan  secara  terpusat, dan sosialisme pasar. </a:t>
            </a:r>
          </a:p>
          <a:p>
            <a:pPr marL="514350" indent="-514350">
              <a:buAutoNum type="arabicPeriod"/>
            </a:pPr>
            <a:r>
              <a:rPr lang="id-ID" sz="3600" dirty="0"/>
              <a:t>Tahun-tahun  terakhir abad  kedua puluh ditandai dengan transisi menuju kapitalisme pasar di banyak negara yang telah dikontrol secara terpusat. Namun demikian, kesenjangan besar masih  ada  di  antara  bangsa-bangsa  di  dunia  dalam  hal kebebasan ekonomi.</a:t>
            </a:r>
          </a:p>
        </p:txBody>
      </p:sp>
    </p:spTree>
    <p:extLst>
      <p:ext uri="{BB962C8B-B14F-4D97-AF65-F5344CB8AC3E}">
        <p14:creationId xmlns:p14="http://schemas.microsoft.com/office/powerpoint/2010/main" val="279631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TextBox 6"/>
          <p:cNvSpPr txBox="1"/>
          <p:nvPr/>
        </p:nvSpPr>
        <p:spPr>
          <a:xfrm>
            <a:off x="1496515" y="3447734"/>
            <a:ext cx="14759607" cy="4050619"/>
          </a:xfrm>
          <a:prstGeom prst="rect">
            <a:avLst/>
          </a:prstGeom>
        </p:spPr>
        <p:txBody>
          <a:bodyPr lIns="0" tIns="0" rIns="0" bIns="0" rtlCol="0" anchor="t">
            <a:spAutoFit/>
          </a:bodyPr>
          <a:lstStyle/>
          <a:p>
            <a:pPr algn="ctr">
              <a:lnSpc>
                <a:spcPts val="16395"/>
              </a:lnSpc>
            </a:pPr>
            <a:r>
              <a:rPr lang="en-US" sz="11711">
                <a:solidFill>
                  <a:srgbClr val="01070A"/>
                </a:solidFill>
                <a:latin typeface="Carelia"/>
              </a:rPr>
              <a:t>Thank's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2312175" y="5873946"/>
            <a:ext cx="5565196" cy="4047415"/>
          </a:xfrm>
          <a:custGeom>
            <a:avLst/>
            <a:gdLst/>
            <a:ahLst/>
            <a:cxnLst/>
            <a:rect l="l" t="t" r="r" b="b"/>
            <a:pathLst>
              <a:path w="5565196" h="4047415">
                <a:moveTo>
                  <a:pt x="5565196" y="0"/>
                </a:moveTo>
                <a:lnTo>
                  <a:pt x="0" y="0"/>
                </a:lnTo>
                <a:lnTo>
                  <a:pt x="0" y="4047415"/>
                </a:lnTo>
                <a:lnTo>
                  <a:pt x="5565196" y="4047415"/>
                </a:lnTo>
                <a:lnTo>
                  <a:pt x="556519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379267" y="1551332"/>
            <a:ext cx="6264893" cy="1193457"/>
          </a:xfrm>
          <a:prstGeom prst="rect">
            <a:avLst/>
          </a:prstGeom>
        </p:spPr>
        <p:txBody>
          <a:bodyPr lIns="0" tIns="0" rIns="0" bIns="0" rtlCol="0" anchor="t">
            <a:spAutoFit/>
          </a:bodyPr>
          <a:lstStyle/>
          <a:p>
            <a:pPr marL="0" lvl="0" indent="0" algn="ctr">
              <a:lnSpc>
                <a:spcPts val="9764"/>
              </a:lnSpc>
              <a:spcBef>
                <a:spcPct val="0"/>
              </a:spcBef>
            </a:pPr>
            <a:r>
              <a:rPr lang="en-US" sz="6974">
                <a:solidFill>
                  <a:srgbClr val="01070A"/>
                </a:solidFill>
                <a:latin typeface="Carelia"/>
              </a:rPr>
              <a:t>PENGERTIAN</a:t>
            </a:r>
          </a:p>
        </p:txBody>
      </p:sp>
      <p:sp>
        <p:nvSpPr>
          <p:cNvPr id="8" name="TextBox 8"/>
          <p:cNvSpPr txBox="1"/>
          <p:nvPr/>
        </p:nvSpPr>
        <p:spPr>
          <a:xfrm>
            <a:off x="4870104" y="2959261"/>
            <a:ext cx="6892897" cy="6212770"/>
          </a:xfrm>
          <a:prstGeom prst="rect">
            <a:avLst/>
          </a:prstGeom>
        </p:spPr>
        <p:txBody>
          <a:bodyPr lIns="0" tIns="0" rIns="0" bIns="0" rtlCol="0" anchor="t">
            <a:spAutoFit/>
          </a:bodyPr>
          <a:lstStyle/>
          <a:p>
            <a:pPr algn="just">
              <a:lnSpc>
                <a:spcPts val="6163"/>
              </a:lnSpc>
            </a:pPr>
            <a:r>
              <a:rPr lang="en-US" sz="4402">
                <a:solidFill>
                  <a:srgbClr val="01070A"/>
                </a:solidFill>
                <a:latin typeface="Dosis"/>
              </a:rPr>
              <a:t>Pemasaran global adalah suatu proses untuk mengutamakan sumber daya manusia, aset fisik, uang, dan tujuan dari suatu perusahaan demi memperoleh potensi dan demi mengambil tindakan atas adanya ancaman pasar global.</a:t>
            </a: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2030095"/>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02188" y="5976034"/>
            <a:ext cx="1367954" cy="378053"/>
          </a:xfrm>
          <a:custGeom>
            <a:avLst/>
            <a:gdLst/>
            <a:ahLst/>
            <a:cxnLst/>
            <a:rect l="l" t="t" r="r" b="b"/>
            <a:pathLst>
              <a:path w="1367954" h="378053">
                <a:moveTo>
                  <a:pt x="0" y="0"/>
                </a:moveTo>
                <a:lnTo>
                  <a:pt x="1367954" y="0"/>
                </a:lnTo>
                <a:lnTo>
                  <a:pt x="1367954" y="378053"/>
                </a:lnTo>
                <a:lnTo>
                  <a:pt x="0" y="378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431049" y="2915095"/>
            <a:ext cx="2622717" cy="324263"/>
          </a:xfrm>
          <a:custGeom>
            <a:avLst/>
            <a:gdLst/>
            <a:ahLst/>
            <a:cxnLst/>
            <a:rect l="l" t="t" r="r" b="b"/>
            <a:pathLst>
              <a:path w="2622717" h="324263">
                <a:moveTo>
                  <a:pt x="0" y="0"/>
                </a:moveTo>
                <a:lnTo>
                  <a:pt x="2622718" y="0"/>
                </a:lnTo>
                <a:lnTo>
                  <a:pt x="2622718" y="324263"/>
                </a:lnTo>
                <a:lnTo>
                  <a:pt x="0" y="324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3847879" y="6596417"/>
            <a:ext cx="8367585" cy="2175336"/>
          </a:xfrm>
          <a:prstGeom prst="rect">
            <a:avLst/>
          </a:prstGeom>
        </p:spPr>
        <p:txBody>
          <a:bodyPr lIns="0" tIns="0" rIns="0" bIns="0" rtlCol="0" anchor="t">
            <a:spAutoFit/>
          </a:bodyPr>
          <a:lstStyle/>
          <a:p>
            <a:pPr algn="l">
              <a:lnSpc>
                <a:spcPts val="3474"/>
              </a:lnSpc>
              <a:spcBef>
                <a:spcPct val="0"/>
              </a:spcBef>
            </a:pPr>
            <a:r>
              <a:rPr lang="en-US" sz="2481">
                <a:solidFill>
                  <a:srgbClr val="01070A"/>
                </a:solidFill>
                <a:latin typeface="Dosis"/>
              </a:rPr>
              <a:t>Pemasaran global adalah suatu teknik marketing berskala internasional. Peluang pasar di dalamnya akan selalu terbuka untuk semua pengusaha, termasuk di pasar ekspor produk. Para pengusaha harus memiliki kreatifitas dan inovasi dalam mengembangkan pasarnya masing-masing.</a:t>
            </a:r>
          </a:p>
        </p:txBody>
      </p:sp>
      <p:sp>
        <p:nvSpPr>
          <p:cNvPr id="14" name="TextBox 14"/>
          <p:cNvSpPr txBox="1"/>
          <p:nvPr/>
        </p:nvSpPr>
        <p:spPr>
          <a:xfrm>
            <a:off x="4302188" y="5768421"/>
            <a:ext cx="2239093" cy="993601"/>
          </a:xfrm>
          <a:prstGeom prst="rect">
            <a:avLst/>
          </a:prstGeom>
        </p:spPr>
        <p:txBody>
          <a:bodyPr lIns="0" tIns="0" rIns="0" bIns="0" rtlCol="0" anchor="t">
            <a:spAutoFit/>
          </a:bodyPr>
          <a:lstStyle/>
          <a:p>
            <a:pPr marL="622192" lvl="1" indent="-311096">
              <a:lnSpc>
                <a:spcPts val="4034"/>
              </a:lnSpc>
              <a:buFont typeface="Arial"/>
              <a:buChar char="•"/>
            </a:pPr>
            <a:r>
              <a:rPr lang="en-US" sz="2881">
                <a:solidFill>
                  <a:srgbClr val="01070A"/>
                </a:solidFill>
                <a:latin typeface="Dosis Medium"/>
              </a:rPr>
              <a:t>Wikipedia</a:t>
            </a:r>
          </a:p>
          <a:p>
            <a:pPr algn="l">
              <a:lnSpc>
                <a:spcPts val="4034"/>
              </a:lnSpc>
            </a:pPr>
            <a:endParaRPr lang="en-US" sz="2881">
              <a:solidFill>
                <a:srgbClr val="01070A"/>
              </a:solidFill>
              <a:latin typeface="Dosis Medium"/>
            </a:endParaRPr>
          </a:p>
        </p:txBody>
      </p:sp>
      <p:sp>
        <p:nvSpPr>
          <p:cNvPr id="15" name="TextBox 15"/>
          <p:cNvSpPr txBox="1"/>
          <p:nvPr/>
        </p:nvSpPr>
        <p:spPr>
          <a:xfrm>
            <a:off x="3431049" y="2584594"/>
            <a:ext cx="3110232" cy="1498426"/>
          </a:xfrm>
          <a:prstGeom prst="rect">
            <a:avLst/>
          </a:prstGeom>
        </p:spPr>
        <p:txBody>
          <a:bodyPr lIns="0" tIns="0" rIns="0" bIns="0" rtlCol="0" anchor="t">
            <a:spAutoFit/>
          </a:bodyPr>
          <a:lstStyle/>
          <a:p>
            <a:pPr marL="622192" lvl="1" indent="-311096">
              <a:lnSpc>
                <a:spcPts val="4034"/>
              </a:lnSpc>
              <a:buFont typeface="Arial"/>
              <a:buChar char="•"/>
            </a:pPr>
            <a:r>
              <a:rPr lang="en-US" sz="2881">
                <a:solidFill>
                  <a:srgbClr val="01070A"/>
                </a:solidFill>
                <a:latin typeface="Dosis Medium"/>
              </a:rPr>
              <a:t>Philip Kotler &amp; Kevin Lane Keller</a:t>
            </a:r>
          </a:p>
          <a:p>
            <a:pPr algn="l">
              <a:lnSpc>
                <a:spcPts val="4034"/>
              </a:lnSpc>
            </a:pPr>
            <a:endParaRPr lang="en-US" sz="2881">
              <a:solidFill>
                <a:srgbClr val="01070A"/>
              </a:solidFill>
              <a:latin typeface="Dosis Medium"/>
            </a:endParaRPr>
          </a:p>
        </p:txBody>
      </p:sp>
      <p:sp>
        <p:nvSpPr>
          <p:cNvPr id="16" name="TextBox 16"/>
          <p:cNvSpPr txBox="1"/>
          <p:nvPr/>
        </p:nvSpPr>
        <p:spPr>
          <a:xfrm>
            <a:off x="3847879" y="3848958"/>
            <a:ext cx="9829546" cy="1737186"/>
          </a:xfrm>
          <a:prstGeom prst="rect">
            <a:avLst/>
          </a:prstGeom>
        </p:spPr>
        <p:txBody>
          <a:bodyPr lIns="0" tIns="0" rIns="0" bIns="0" rtlCol="0" anchor="t">
            <a:spAutoFit/>
          </a:bodyPr>
          <a:lstStyle/>
          <a:p>
            <a:pPr algn="l">
              <a:lnSpc>
                <a:spcPts val="3474"/>
              </a:lnSpc>
              <a:spcBef>
                <a:spcPct val="0"/>
              </a:spcBef>
            </a:pPr>
            <a:r>
              <a:rPr lang="en-US" sz="2481">
                <a:solidFill>
                  <a:srgbClr val="01070A"/>
                </a:solidFill>
                <a:latin typeface="Dosis"/>
              </a:rPr>
              <a:t>Pmasaran global adalah suatu upaya dalam mengutamakan seluruh sumber daya, yaitu SDM, aset fisik atau modal dana, dan berbagai tujuan perusahaan lainnya demi menindaklanjuti ancaman pasar global dan untuk meraih potensi yang sama di pasar global.</a:t>
            </a:r>
            <a:r>
              <a:rPr lang="en-US" sz="2481" u="none" strike="noStrike">
                <a:solidFill>
                  <a:srgbClr val="01070A"/>
                </a:solidFill>
                <a:latin typeface="Dosis"/>
              </a:rPr>
              <a:t>dum.</a:t>
            </a:r>
          </a:p>
        </p:txBody>
      </p:sp>
      <p:sp>
        <p:nvSpPr>
          <p:cNvPr id="17" name="TextBox 17"/>
          <p:cNvSpPr txBox="1"/>
          <p:nvPr/>
        </p:nvSpPr>
        <p:spPr>
          <a:xfrm>
            <a:off x="6541281" y="2089240"/>
            <a:ext cx="5367360" cy="750068"/>
          </a:xfrm>
          <a:prstGeom prst="rect">
            <a:avLst/>
          </a:prstGeom>
        </p:spPr>
        <p:txBody>
          <a:bodyPr lIns="0" tIns="0" rIns="0" bIns="0" rtlCol="0" anchor="t">
            <a:spAutoFit/>
          </a:bodyPr>
          <a:lstStyle/>
          <a:p>
            <a:pPr marL="0" lvl="0" indent="0" algn="ctr">
              <a:lnSpc>
                <a:spcPts val="6115"/>
              </a:lnSpc>
              <a:spcBef>
                <a:spcPct val="0"/>
              </a:spcBef>
            </a:pPr>
            <a:r>
              <a:rPr lang="en-US" sz="4367">
                <a:solidFill>
                  <a:srgbClr val="01070A"/>
                </a:solidFill>
                <a:latin typeface="Carelia"/>
              </a:rPr>
              <a:t>Menurut para ahli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3218419" y="2830663"/>
            <a:ext cx="5174482" cy="5580324"/>
          </a:xfrm>
          <a:custGeom>
            <a:avLst/>
            <a:gdLst/>
            <a:ahLst/>
            <a:cxnLst/>
            <a:rect l="l" t="t" r="r" b="b"/>
            <a:pathLst>
              <a:path w="5174482" h="5580324">
                <a:moveTo>
                  <a:pt x="0" y="0"/>
                </a:moveTo>
                <a:lnTo>
                  <a:pt x="5174482" y="0"/>
                </a:lnTo>
                <a:lnTo>
                  <a:pt x="5174482" y="5580324"/>
                </a:lnTo>
                <a:lnTo>
                  <a:pt x="0" y="5580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63001" y="7012197"/>
            <a:ext cx="5939287" cy="4114800"/>
          </a:xfrm>
          <a:custGeom>
            <a:avLst/>
            <a:gdLst/>
            <a:ahLst/>
            <a:cxnLst/>
            <a:rect l="l" t="t" r="r" b="b"/>
            <a:pathLst>
              <a:path w="5939287" h="4114800">
                <a:moveTo>
                  <a:pt x="0" y="0"/>
                </a:moveTo>
                <a:lnTo>
                  <a:pt x="5939287" y="0"/>
                </a:lnTo>
                <a:lnTo>
                  <a:pt x="593928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743546" y="68444"/>
            <a:ext cx="8010265" cy="2762220"/>
          </a:xfrm>
          <a:prstGeom prst="rect">
            <a:avLst/>
          </a:prstGeom>
        </p:spPr>
        <p:txBody>
          <a:bodyPr lIns="0" tIns="0" rIns="0" bIns="0" rtlCol="0" anchor="t">
            <a:spAutoFit/>
          </a:bodyPr>
          <a:lstStyle/>
          <a:p>
            <a:pPr algn="ctr">
              <a:lnSpc>
                <a:spcPts val="7351"/>
              </a:lnSpc>
            </a:pPr>
            <a:r>
              <a:rPr lang="en-US" sz="5251">
                <a:solidFill>
                  <a:srgbClr val="01070A"/>
                </a:solidFill>
                <a:latin typeface="Carelia"/>
              </a:rPr>
              <a:t>PENDORONG PEMASARAN</a:t>
            </a:r>
          </a:p>
          <a:p>
            <a:pPr marL="0" lvl="0" indent="0" algn="ctr">
              <a:lnSpc>
                <a:spcPts val="7351"/>
              </a:lnSpc>
              <a:spcBef>
                <a:spcPct val="0"/>
              </a:spcBef>
            </a:pPr>
            <a:r>
              <a:rPr lang="en-US" sz="5251">
                <a:solidFill>
                  <a:srgbClr val="01070A"/>
                </a:solidFill>
                <a:latin typeface="Carelia"/>
              </a:rPr>
              <a:t>GLOBAL</a:t>
            </a:r>
          </a:p>
        </p:txBody>
      </p:sp>
      <p:sp>
        <p:nvSpPr>
          <p:cNvPr id="6" name="TextBox 6"/>
          <p:cNvSpPr txBox="1"/>
          <p:nvPr/>
        </p:nvSpPr>
        <p:spPr>
          <a:xfrm>
            <a:off x="3218419" y="3957031"/>
            <a:ext cx="5060519" cy="3415110"/>
          </a:xfrm>
          <a:prstGeom prst="rect">
            <a:avLst/>
          </a:prstGeom>
        </p:spPr>
        <p:txBody>
          <a:bodyPr lIns="0" tIns="0" rIns="0" bIns="0" rtlCol="0" anchor="t">
            <a:spAutoFit/>
          </a:bodyPr>
          <a:lstStyle/>
          <a:p>
            <a:pPr marL="522878" lvl="1" indent="-261439" algn="just">
              <a:lnSpc>
                <a:spcPts val="3390"/>
              </a:lnSpc>
              <a:buFont typeface="Arial"/>
              <a:buChar char="•"/>
            </a:pPr>
            <a:r>
              <a:rPr lang="en-US" sz="2421">
                <a:solidFill>
                  <a:srgbClr val="01070A"/>
                </a:solidFill>
                <a:latin typeface="Dosis"/>
              </a:rPr>
              <a:t>Teknologi</a:t>
            </a:r>
          </a:p>
          <a:p>
            <a:pPr marL="522878" lvl="1" indent="-261439" algn="just">
              <a:lnSpc>
                <a:spcPts val="3390"/>
              </a:lnSpc>
              <a:buFont typeface="Arial"/>
              <a:buChar char="•"/>
            </a:pPr>
            <a:r>
              <a:rPr lang="en-US" sz="2421">
                <a:solidFill>
                  <a:srgbClr val="01070A"/>
                </a:solidFill>
                <a:latin typeface="Dosis"/>
              </a:rPr>
              <a:t>Kebutuhan dan keinginan pasar</a:t>
            </a:r>
          </a:p>
          <a:p>
            <a:pPr marL="522878" lvl="1" indent="-261439" algn="just">
              <a:lnSpc>
                <a:spcPts val="3390"/>
              </a:lnSpc>
              <a:buFont typeface="Arial"/>
              <a:buChar char="•"/>
            </a:pPr>
            <a:r>
              <a:rPr lang="en-US" sz="2421">
                <a:solidFill>
                  <a:srgbClr val="01070A"/>
                </a:solidFill>
                <a:latin typeface="Dosis"/>
              </a:rPr>
              <a:t>Kualitas biaya</a:t>
            </a:r>
          </a:p>
          <a:p>
            <a:pPr marL="522878" lvl="1" indent="-261439" algn="just">
              <a:lnSpc>
                <a:spcPts val="3390"/>
              </a:lnSpc>
              <a:buFont typeface="Arial"/>
              <a:buChar char="•"/>
            </a:pPr>
            <a:r>
              <a:rPr lang="en-US" sz="2421">
                <a:solidFill>
                  <a:srgbClr val="01070A"/>
                </a:solidFill>
                <a:latin typeface="Dosis"/>
              </a:rPr>
              <a:t>Perkembangan ekonomi dunia</a:t>
            </a:r>
          </a:p>
          <a:p>
            <a:pPr marL="522878" lvl="1" indent="-261439" algn="just">
              <a:lnSpc>
                <a:spcPts val="3390"/>
              </a:lnSpc>
              <a:buFont typeface="Arial"/>
              <a:buChar char="•"/>
            </a:pPr>
            <a:r>
              <a:rPr lang="en-US" sz="2421">
                <a:solidFill>
                  <a:srgbClr val="01070A"/>
                </a:solidFill>
                <a:latin typeface="Dosis"/>
              </a:rPr>
              <a:t>Perdamaian global</a:t>
            </a:r>
          </a:p>
          <a:p>
            <a:pPr marL="522878" lvl="1" indent="-261439" algn="just">
              <a:lnSpc>
                <a:spcPts val="3390"/>
              </a:lnSpc>
              <a:buFont typeface="Arial"/>
              <a:buChar char="•"/>
            </a:pPr>
            <a:r>
              <a:rPr lang="en-US" sz="2421">
                <a:solidFill>
                  <a:srgbClr val="01070A"/>
                </a:solidFill>
                <a:latin typeface="Dosis"/>
              </a:rPr>
              <a:t>Serta mengenali peluang untuk bisa meningkatkan daya tugasnya secara internasional</a:t>
            </a:r>
          </a:p>
        </p:txBody>
      </p:sp>
      <p:sp>
        <p:nvSpPr>
          <p:cNvPr id="7" name="TextBox 7"/>
          <p:cNvSpPr txBox="1"/>
          <p:nvPr/>
        </p:nvSpPr>
        <p:spPr>
          <a:xfrm>
            <a:off x="9571691" y="68444"/>
            <a:ext cx="8010265" cy="2762220"/>
          </a:xfrm>
          <a:prstGeom prst="rect">
            <a:avLst/>
          </a:prstGeom>
        </p:spPr>
        <p:txBody>
          <a:bodyPr lIns="0" tIns="0" rIns="0" bIns="0" rtlCol="0" anchor="t">
            <a:spAutoFit/>
          </a:bodyPr>
          <a:lstStyle/>
          <a:p>
            <a:pPr algn="ctr">
              <a:lnSpc>
                <a:spcPts val="7351"/>
              </a:lnSpc>
            </a:pPr>
            <a:r>
              <a:rPr lang="en-US" sz="5251">
                <a:solidFill>
                  <a:srgbClr val="01070A"/>
                </a:solidFill>
                <a:latin typeface="Carelia"/>
              </a:rPr>
              <a:t>PENHAMBAT</a:t>
            </a:r>
          </a:p>
          <a:p>
            <a:pPr algn="ctr">
              <a:lnSpc>
                <a:spcPts val="7351"/>
              </a:lnSpc>
            </a:pPr>
            <a:r>
              <a:rPr lang="en-US" sz="5251">
                <a:solidFill>
                  <a:srgbClr val="01070A"/>
                </a:solidFill>
                <a:latin typeface="Carelia"/>
              </a:rPr>
              <a:t>PEMASARAN</a:t>
            </a:r>
          </a:p>
          <a:p>
            <a:pPr marL="0" lvl="0" indent="0" algn="ctr">
              <a:lnSpc>
                <a:spcPts val="7351"/>
              </a:lnSpc>
              <a:spcBef>
                <a:spcPct val="0"/>
              </a:spcBef>
            </a:pPr>
            <a:r>
              <a:rPr lang="en-US" sz="5251">
                <a:solidFill>
                  <a:srgbClr val="01070A"/>
                </a:solidFill>
                <a:latin typeface="Carelia"/>
              </a:rPr>
              <a:t>GLOBAL</a:t>
            </a:r>
          </a:p>
        </p:txBody>
      </p:sp>
      <p:sp>
        <p:nvSpPr>
          <p:cNvPr id="8" name="Freeform 8"/>
          <p:cNvSpPr/>
          <p:nvPr/>
        </p:nvSpPr>
        <p:spPr>
          <a:xfrm>
            <a:off x="10989583" y="2830663"/>
            <a:ext cx="5174482" cy="5580324"/>
          </a:xfrm>
          <a:custGeom>
            <a:avLst/>
            <a:gdLst/>
            <a:ahLst/>
            <a:cxnLst/>
            <a:rect l="l" t="t" r="r" b="b"/>
            <a:pathLst>
              <a:path w="5174482" h="5580324">
                <a:moveTo>
                  <a:pt x="0" y="0"/>
                </a:moveTo>
                <a:lnTo>
                  <a:pt x="5174482" y="0"/>
                </a:lnTo>
                <a:lnTo>
                  <a:pt x="5174482" y="5580324"/>
                </a:lnTo>
                <a:lnTo>
                  <a:pt x="0" y="5580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0989583" y="3889458"/>
            <a:ext cx="5060519" cy="1700610"/>
          </a:xfrm>
          <a:prstGeom prst="rect">
            <a:avLst/>
          </a:prstGeom>
        </p:spPr>
        <p:txBody>
          <a:bodyPr lIns="0" tIns="0" rIns="0" bIns="0" rtlCol="0" anchor="t">
            <a:spAutoFit/>
          </a:bodyPr>
          <a:lstStyle/>
          <a:p>
            <a:pPr marL="522878" lvl="1" indent="-261439" algn="just">
              <a:lnSpc>
                <a:spcPts val="3390"/>
              </a:lnSpc>
              <a:buFont typeface="Arial"/>
              <a:buChar char="•"/>
            </a:pPr>
            <a:r>
              <a:rPr lang="en-US" sz="2421">
                <a:solidFill>
                  <a:srgbClr val="01070A"/>
                </a:solidFill>
                <a:latin typeface="Dosis"/>
              </a:rPr>
              <a:t>Kecurangan manajemen </a:t>
            </a:r>
          </a:p>
          <a:p>
            <a:pPr marL="522878" lvl="1" indent="-261439" algn="just">
              <a:lnSpc>
                <a:spcPts val="3390"/>
              </a:lnSpc>
              <a:buFont typeface="Arial"/>
              <a:buChar char="•"/>
            </a:pPr>
            <a:r>
              <a:rPr lang="en-US" sz="2421">
                <a:solidFill>
                  <a:srgbClr val="01070A"/>
                </a:solidFill>
                <a:latin typeface="Dosis"/>
              </a:rPr>
              <a:t>Perbedaan pasar</a:t>
            </a:r>
          </a:p>
          <a:p>
            <a:pPr marL="522878" lvl="1" indent="-261439" algn="just">
              <a:lnSpc>
                <a:spcPts val="3390"/>
              </a:lnSpc>
              <a:buFont typeface="Arial"/>
              <a:buChar char="•"/>
            </a:pPr>
            <a:r>
              <a:rPr lang="en-US" sz="2421">
                <a:solidFill>
                  <a:srgbClr val="01070A"/>
                </a:solidFill>
                <a:latin typeface="Dosis"/>
              </a:rPr>
              <a:t>Kontrol nasional, dan </a:t>
            </a:r>
          </a:p>
          <a:p>
            <a:pPr marL="522878" lvl="1" indent="-261439" algn="just">
              <a:lnSpc>
                <a:spcPts val="3390"/>
              </a:lnSpc>
              <a:buFont typeface="Arial"/>
              <a:buChar char="•"/>
            </a:pPr>
            <a:r>
              <a:rPr lang="en-US" sz="2421">
                <a:solidFill>
                  <a:srgbClr val="01070A"/>
                </a:solidFill>
                <a:latin typeface="Dosis"/>
              </a:rPr>
              <a:t>Budaya organisasi perusahaan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12312175" y="5873946"/>
            <a:ext cx="5565196" cy="4047415"/>
          </a:xfrm>
          <a:custGeom>
            <a:avLst/>
            <a:gdLst/>
            <a:ahLst/>
            <a:cxnLst/>
            <a:rect l="l" t="t" r="r" b="b"/>
            <a:pathLst>
              <a:path w="5565196" h="4047415">
                <a:moveTo>
                  <a:pt x="5565196" y="0"/>
                </a:moveTo>
                <a:lnTo>
                  <a:pt x="0" y="0"/>
                </a:lnTo>
                <a:lnTo>
                  <a:pt x="0" y="4047415"/>
                </a:lnTo>
                <a:lnTo>
                  <a:pt x="5565196" y="4047415"/>
                </a:lnTo>
                <a:lnTo>
                  <a:pt x="556519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545323" y="895350"/>
            <a:ext cx="6264893" cy="3670951"/>
          </a:xfrm>
          <a:prstGeom prst="rect">
            <a:avLst/>
          </a:prstGeom>
        </p:spPr>
        <p:txBody>
          <a:bodyPr lIns="0" tIns="0" rIns="0" bIns="0" rtlCol="0" anchor="t">
            <a:spAutoFit/>
          </a:bodyPr>
          <a:lstStyle/>
          <a:p>
            <a:pPr marL="0" lvl="0" indent="0">
              <a:lnSpc>
                <a:spcPts val="9764"/>
              </a:lnSpc>
              <a:spcBef>
                <a:spcPct val="0"/>
              </a:spcBef>
            </a:pPr>
            <a:r>
              <a:rPr lang="en-US" sz="6974">
                <a:solidFill>
                  <a:srgbClr val="01070A"/>
                </a:solidFill>
                <a:latin typeface="Carelia"/>
              </a:rPr>
              <a:t>MANFAAT PEMASARAN GLOBAL</a:t>
            </a:r>
          </a:p>
        </p:txBody>
      </p:sp>
      <p:sp>
        <p:nvSpPr>
          <p:cNvPr id="8" name="Freeform 8"/>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545323" y="5067300"/>
            <a:ext cx="6770717" cy="3478563"/>
          </a:xfrm>
          <a:prstGeom prst="rect">
            <a:avLst/>
          </a:prstGeom>
        </p:spPr>
        <p:txBody>
          <a:bodyPr lIns="0" tIns="0" rIns="0" bIns="0" rtlCol="0" anchor="t">
            <a:spAutoFit/>
          </a:bodyPr>
          <a:lstStyle/>
          <a:p>
            <a:pPr marL="712188" lvl="1" indent="-356094">
              <a:lnSpc>
                <a:spcPts val="4618"/>
              </a:lnSpc>
              <a:buFont typeface="Arial"/>
              <a:buChar char="•"/>
            </a:pPr>
            <a:r>
              <a:rPr lang="en-US" sz="3298">
                <a:solidFill>
                  <a:srgbClr val="01070A"/>
                </a:solidFill>
                <a:latin typeface="Dosis"/>
              </a:rPr>
              <a:t>Meningkatkan Kompetensi Pa</a:t>
            </a:r>
            <a:r>
              <a:rPr lang="en-US" sz="3298" u="none" strike="noStrike">
                <a:solidFill>
                  <a:srgbClr val="01070A"/>
                </a:solidFill>
                <a:latin typeface="Dosis"/>
              </a:rPr>
              <a:t>.ra Pengusaha </a:t>
            </a:r>
          </a:p>
          <a:p>
            <a:pPr marL="712188" lvl="1" indent="-356094">
              <a:lnSpc>
                <a:spcPts val="4618"/>
              </a:lnSpc>
              <a:buFont typeface="Arial"/>
              <a:buChar char="•"/>
            </a:pPr>
            <a:r>
              <a:rPr lang="en-US" sz="3298" u="none" strike="noStrike">
                <a:solidFill>
                  <a:srgbClr val="01070A"/>
                </a:solidFill>
                <a:latin typeface="Dosis"/>
              </a:rPr>
              <a:t>Kualitas Peroduk Yang Lebih Baik</a:t>
            </a:r>
          </a:p>
          <a:p>
            <a:pPr marL="712188" lvl="1" indent="-356094">
              <a:lnSpc>
                <a:spcPts val="4618"/>
              </a:lnSpc>
              <a:buFont typeface="Arial"/>
              <a:buChar char="•"/>
            </a:pPr>
            <a:r>
              <a:rPr lang="en-US" sz="3298" u="none" strike="noStrike">
                <a:solidFill>
                  <a:srgbClr val="01070A"/>
                </a:solidFill>
                <a:latin typeface="Dosis"/>
              </a:rPr>
              <a:t>Pertumbuhan Ekonomi</a:t>
            </a:r>
          </a:p>
          <a:p>
            <a:pPr marL="712188" lvl="1" indent="-356094">
              <a:lnSpc>
                <a:spcPts val="4618"/>
              </a:lnSpc>
              <a:buFont typeface="Arial"/>
              <a:buChar char="•"/>
            </a:pPr>
            <a:r>
              <a:rPr lang="en-US" sz="3298" u="none" strike="noStrike">
                <a:solidFill>
                  <a:srgbClr val="01070A"/>
                </a:solidFill>
                <a:latin typeface="Dosis"/>
              </a:rPr>
              <a:t>Meningkatkan Selera Masyarakat</a:t>
            </a:r>
          </a:p>
          <a:p>
            <a:pPr marL="712188" lvl="1" indent="-356094">
              <a:lnSpc>
                <a:spcPts val="4618"/>
              </a:lnSpc>
              <a:buFont typeface="Arial"/>
              <a:buChar char="•"/>
            </a:pPr>
            <a:r>
              <a:rPr lang="en-US" sz="3298" u="none" strike="noStrike">
                <a:solidFill>
                  <a:srgbClr val="01070A"/>
                </a:solidFill>
                <a:latin typeface="Dosis"/>
              </a:rPr>
              <a:t>Bertahan Hidup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818968" y="1760572"/>
            <a:ext cx="14650064" cy="7379489"/>
            <a:chOff x="0" y="0"/>
            <a:chExt cx="4491524" cy="2262458"/>
          </a:xfrm>
        </p:grpSpPr>
        <p:sp>
          <p:nvSpPr>
            <p:cNvPr id="4" name="Freeform 4"/>
            <p:cNvSpPr/>
            <p:nvPr/>
          </p:nvSpPr>
          <p:spPr>
            <a:xfrm>
              <a:off x="0" y="0"/>
              <a:ext cx="4491524" cy="2262458"/>
            </a:xfrm>
            <a:custGeom>
              <a:avLst/>
              <a:gdLst/>
              <a:ahLst/>
              <a:cxnLst/>
              <a:rect l="l" t="t" r="r" b="b"/>
              <a:pathLst>
                <a:path w="4491524" h="2262458">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id="5" name="TextBox 5"/>
            <p:cNvSpPr txBox="1"/>
            <p:nvPr/>
          </p:nvSpPr>
          <p:spPr>
            <a:xfrm>
              <a:off x="0" y="-47625"/>
              <a:ext cx="4491524" cy="231008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209671" y="6753080"/>
            <a:ext cx="3584090" cy="3192451"/>
          </a:xfrm>
          <a:custGeom>
            <a:avLst/>
            <a:gdLst/>
            <a:ahLst/>
            <a:cxnLst/>
            <a:rect l="l" t="t" r="r" b="b"/>
            <a:pathLst>
              <a:path w="3584090" h="3192451">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437982">
            <a:off x="14323702" y="511342"/>
            <a:ext cx="3160431" cy="3028267"/>
          </a:xfrm>
          <a:custGeom>
            <a:avLst/>
            <a:gdLst/>
            <a:ahLst/>
            <a:cxnLst/>
            <a:rect l="l" t="t" r="r" b="b"/>
            <a:pathLst>
              <a:path w="3160431" h="3028267">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270512" y="1920700"/>
            <a:ext cx="12443555" cy="1873128"/>
          </a:xfrm>
          <a:prstGeom prst="rect">
            <a:avLst/>
          </a:prstGeom>
        </p:spPr>
        <p:txBody>
          <a:bodyPr lIns="0" tIns="0" rIns="0" bIns="0" rtlCol="0" anchor="t">
            <a:spAutoFit/>
          </a:bodyPr>
          <a:lstStyle/>
          <a:p>
            <a:pPr marL="0" lvl="0" indent="0" algn="ctr">
              <a:lnSpc>
                <a:spcPts val="7531"/>
              </a:lnSpc>
              <a:spcBef>
                <a:spcPct val="0"/>
              </a:spcBef>
            </a:pPr>
            <a:r>
              <a:rPr lang="en-US" sz="5379">
                <a:solidFill>
                  <a:srgbClr val="01070A"/>
                </a:solidFill>
                <a:latin typeface="Carelia"/>
              </a:rPr>
              <a:t>Hal yang harus dipertimbangkan untuk mencapai kesuksesan</a:t>
            </a:r>
          </a:p>
        </p:txBody>
      </p:sp>
      <p:sp>
        <p:nvSpPr>
          <p:cNvPr id="9" name="AutoShape 9"/>
          <p:cNvSpPr/>
          <p:nvPr/>
        </p:nvSpPr>
        <p:spPr>
          <a:xfrm>
            <a:off x="6794562" y="4050950"/>
            <a:ext cx="0" cy="4554245"/>
          </a:xfrm>
          <a:prstGeom prst="line">
            <a:avLst/>
          </a:prstGeom>
          <a:ln w="38100" cap="flat">
            <a:solidFill>
              <a:srgbClr val="000000"/>
            </a:solidFill>
            <a:prstDash val="solid"/>
            <a:headEnd type="none" w="sm" len="sm"/>
            <a:tailEnd type="none" w="sm" len="sm"/>
          </a:ln>
        </p:spPr>
      </p:sp>
      <p:sp>
        <p:nvSpPr>
          <p:cNvPr id="10" name="AutoShape 10"/>
          <p:cNvSpPr/>
          <p:nvPr/>
        </p:nvSpPr>
        <p:spPr>
          <a:xfrm>
            <a:off x="11493438" y="4050950"/>
            <a:ext cx="0" cy="4554245"/>
          </a:xfrm>
          <a:prstGeom prst="line">
            <a:avLst/>
          </a:prstGeom>
          <a:ln w="38100" cap="flat">
            <a:solidFill>
              <a:srgbClr val="000000"/>
            </a:solidFill>
            <a:prstDash val="solid"/>
            <a:headEnd type="none" w="sm" len="sm"/>
            <a:tailEnd type="none" w="sm" len="sm"/>
          </a:ln>
        </p:spPr>
      </p:sp>
      <p:sp>
        <p:nvSpPr>
          <p:cNvPr id="11" name="TextBox 11"/>
          <p:cNvSpPr txBox="1"/>
          <p:nvPr/>
        </p:nvSpPr>
        <p:spPr>
          <a:xfrm>
            <a:off x="2955886" y="5105400"/>
            <a:ext cx="3305276" cy="2325457"/>
          </a:xfrm>
          <a:prstGeom prst="rect">
            <a:avLst/>
          </a:prstGeom>
        </p:spPr>
        <p:txBody>
          <a:bodyPr lIns="0" tIns="0" rIns="0" bIns="0" rtlCol="0" anchor="t">
            <a:spAutoFit/>
          </a:bodyPr>
          <a:lstStyle/>
          <a:p>
            <a:pPr marL="474243" lvl="1" indent="-237121" algn="just">
              <a:lnSpc>
                <a:spcPts val="3075"/>
              </a:lnSpc>
              <a:buFont typeface="Arial"/>
              <a:buChar char="•"/>
            </a:pPr>
            <a:r>
              <a:rPr lang="en-US" sz="2196">
                <a:solidFill>
                  <a:srgbClr val="01070A"/>
                </a:solidFill>
                <a:latin typeface="Dosis"/>
              </a:rPr>
              <a:t>Pergerakan modal telah menggantikan perdagangan sebagai kekuatan pendorong perekonomian dunia.</a:t>
            </a:r>
          </a:p>
          <a:p>
            <a:pPr algn="just">
              <a:lnSpc>
                <a:spcPts val="3075"/>
              </a:lnSpc>
            </a:pPr>
            <a:endParaRPr lang="en-US" sz="2196">
              <a:solidFill>
                <a:srgbClr val="01070A"/>
              </a:solidFill>
              <a:latin typeface="Dosis"/>
            </a:endParaRPr>
          </a:p>
        </p:txBody>
      </p:sp>
      <p:sp>
        <p:nvSpPr>
          <p:cNvPr id="12" name="TextBox 12"/>
          <p:cNvSpPr txBox="1"/>
          <p:nvPr/>
        </p:nvSpPr>
        <p:spPr>
          <a:xfrm>
            <a:off x="7087248" y="4220054"/>
            <a:ext cx="4149015" cy="1153882"/>
          </a:xfrm>
          <a:prstGeom prst="rect">
            <a:avLst/>
          </a:prstGeom>
        </p:spPr>
        <p:txBody>
          <a:bodyPr lIns="0" tIns="0" rIns="0" bIns="0" rtlCol="0" anchor="t">
            <a:spAutoFit/>
          </a:bodyPr>
          <a:lstStyle/>
          <a:p>
            <a:pPr marL="474243" lvl="1" indent="-237121" algn="just">
              <a:lnSpc>
                <a:spcPts val="3075"/>
              </a:lnSpc>
              <a:buFont typeface="Arial"/>
              <a:buChar char="•"/>
            </a:pPr>
            <a:r>
              <a:rPr lang="en-US" sz="2196">
                <a:solidFill>
                  <a:srgbClr val="01070A"/>
                </a:solidFill>
                <a:latin typeface="Dosis"/>
              </a:rPr>
              <a:t>Produksi telah terlepas dari lapangan kerja.</a:t>
            </a:r>
          </a:p>
          <a:p>
            <a:pPr algn="just">
              <a:lnSpc>
                <a:spcPts val="3075"/>
              </a:lnSpc>
            </a:pPr>
            <a:endParaRPr lang="en-US" sz="2196">
              <a:solidFill>
                <a:srgbClr val="01070A"/>
              </a:solidFill>
              <a:latin typeface="Dosis"/>
            </a:endParaRPr>
          </a:p>
        </p:txBody>
      </p:sp>
      <p:sp>
        <p:nvSpPr>
          <p:cNvPr id="13" name="TextBox 13"/>
          <p:cNvSpPr txBox="1"/>
          <p:nvPr/>
        </p:nvSpPr>
        <p:spPr>
          <a:xfrm>
            <a:off x="11754902" y="4073276"/>
            <a:ext cx="4149015" cy="2325457"/>
          </a:xfrm>
          <a:prstGeom prst="rect">
            <a:avLst/>
          </a:prstGeom>
        </p:spPr>
        <p:txBody>
          <a:bodyPr lIns="0" tIns="0" rIns="0" bIns="0" rtlCol="0" anchor="t">
            <a:spAutoFit/>
          </a:bodyPr>
          <a:lstStyle/>
          <a:p>
            <a:pPr marL="474243" lvl="1" indent="-237121" algn="just">
              <a:lnSpc>
                <a:spcPts val="3075"/>
              </a:lnSpc>
              <a:buFont typeface="Arial"/>
              <a:buChar char="•"/>
            </a:pPr>
            <a:r>
              <a:rPr lang="en-US" sz="2196">
                <a:solidFill>
                  <a:srgbClr val="01070A"/>
                </a:solidFill>
                <a:latin typeface="Dosis"/>
              </a:rPr>
              <a:t>Perekonomian dunia mendominasi situasi; perekonomian masing-masing negara memainkan peran yang lebih rendah.</a:t>
            </a:r>
          </a:p>
          <a:p>
            <a:pPr algn="just">
              <a:lnSpc>
                <a:spcPts val="3075"/>
              </a:lnSpc>
            </a:pPr>
            <a:endParaRPr lang="en-US" sz="2196">
              <a:solidFill>
                <a:srgbClr val="01070A"/>
              </a:solidFill>
              <a:latin typeface="Dosis"/>
            </a:endParaRPr>
          </a:p>
        </p:txBody>
      </p:sp>
      <p:sp>
        <p:nvSpPr>
          <p:cNvPr id="14" name="TextBox 14"/>
          <p:cNvSpPr txBox="1"/>
          <p:nvPr/>
        </p:nvSpPr>
        <p:spPr>
          <a:xfrm>
            <a:off x="7087248" y="5921623"/>
            <a:ext cx="4149015" cy="1153882"/>
          </a:xfrm>
          <a:prstGeom prst="rect">
            <a:avLst/>
          </a:prstGeom>
        </p:spPr>
        <p:txBody>
          <a:bodyPr lIns="0" tIns="0" rIns="0" bIns="0" rtlCol="0" anchor="t">
            <a:spAutoFit/>
          </a:bodyPr>
          <a:lstStyle/>
          <a:p>
            <a:pPr marL="474243" lvl="1" indent="-237121" algn="just">
              <a:lnSpc>
                <a:spcPts val="3075"/>
              </a:lnSpc>
              <a:buFont typeface="Arial"/>
              <a:buChar char="•"/>
            </a:pPr>
            <a:r>
              <a:rPr lang="en-US" sz="2196">
                <a:solidFill>
                  <a:srgbClr val="01070A"/>
                </a:solidFill>
                <a:latin typeface="Dosis"/>
              </a:rPr>
              <a:t>Perjuangan antara kapitalisme dan sosialisme yang dimulai pada tahun 1917 telah berakhir</a:t>
            </a:r>
          </a:p>
        </p:txBody>
      </p:sp>
      <p:sp>
        <p:nvSpPr>
          <p:cNvPr id="15" name="TextBox 15"/>
          <p:cNvSpPr txBox="1"/>
          <p:nvPr/>
        </p:nvSpPr>
        <p:spPr>
          <a:xfrm>
            <a:off x="11788713" y="6249078"/>
            <a:ext cx="4149015" cy="2325457"/>
          </a:xfrm>
          <a:prstGeom prst="rect">
            <a:avLst/>
          </a:prstGeom>
        </p:spPr>
        <p:txBody>
          <a:bodyPr lIns="0" tIns="0" rIns="0" bIns="0" rtlCol="0" anchor="t">
            <a:spAutoFit/>
          </a:bodyPr>
          <a:lstStyle/>
          <a:p>
            <a:pPr marL="474243" lvl="1" indent="-237121" algn="just">
              <a:lnSpc>
                <a:spcPts val="3075"/>
              </a:lnSpc>
              <a:buFont typeface="Arial"/>
              <a:buChar char="•"/>
            </a:pPr>
            <a:r>
              <a:rPr lang="en-US" sz="2196">
                <a:solidFill>
                  <a:srgbClr val="01070A"/>
                </a:solidFill>
                <a:latin typeface="Dosis"/>
              </a:rPr>
              <a:t>Pertumbuhan e-commerce mengurangi pentingnya hambatan nasional dan memaksa perusahaan untuk mengevaluasi kembali model bisnis mereka.</a:t>
            </a:r>
          </a:p>
          <a:p>
            <a:pPr algn="just">
              <a:lnSpc>
                <a:spcPts val="3075"/>
              </a:lnSpc>
            </a:pPr>
            <a:endParaRPr lang="en-US" sz="2196">
              <a:solidFill>
                <a:srgbClr val="01070A"/>
              </a:solidFill>
              <a:latin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4957345" y="6744287"/>
            <a:ext cx="6266893" cy="4307065"/>
          </a:xfrm>
          <a:custGeom>
            <a:avLst/>
            <a:gdLst/>
            <a:ahLst/>
            <a:cxnLst/>
            <a:rect l="l" t="t" r="r" b="b"/>
            <a:pathLst>
              <a:path w="6266893" h="4307065">
                <a:moveTo>
                  <a:pt x="0" y="0"/>
                </a:moveTo>
                <a:lnTo>
                  <a:pt x="6266894" y="0"/>
                </a:lnTo>
                <a:lnTo>
                  <a:pt x="6266894" y="4307064"/>
                </a:lnTo>
                <a:lnTo>
                  <a:pt x="0" y="4307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023959" y="6897975"/>
            <a:ext cx="4793068" cy="3485868"/>
          </a:xfrm>
          <a:custGeom>
            <a:avLst/>
            <a:gdLst/>
            <a:ahLst/>
            <a:cxnLst/>
            <a:rect l="l" t="t" r="r" b="b"/>
            <a:pathLst>
              <a:path w="4793068" h="3485868">
                <a:moveTo>
                  <a:pt x="0" y="0"/>
                </a:moveTo>
                <a:lnTo>
                  <a:pt x="4793068" y="0"/>
                </a:lnTo>
                <a:lnTo>
                  <a:pt x="4793068" y="3485868"/>
                </a:lnTo>
                <a:lnTo>
                  <a:pt x="0" y="3485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5" name="Table 5"/>
          <p:cNvGraphicFramePr>
            <a:graphicFrameLocks noGrp="1"/>
          </p:cNvGraphicFramePr>
          <p:nvPr/>
        </p:nvGraphicFramePr>
        <p:xfrm>
          <a:off x="6467048" y="3954750"/>
          <a:ext cx="7661311" cy="3923873"/>
        </p:xfrm>
        <a:graphic>
          <a:graphicData uri="http://schemas.openxmlformats.org/drawingml/2006/table">
            <a:tbl>
              <a:tblPr/>
              <a:tblGrid>
                <a:gridCol w="3830655">
                  <a:extLst>
                    <a:ext uri="{9D8B030D-6E8A-4147-A177-3AD203B41FA5}">
                      <a16:colId xmlns:a16="http://schemas.microsoft.com/office/drawing/2014/main" val="20000"/>
                    </a:ext>
                  </a:extLst>
                </a:gridCol>
                <a:gridCol w="3830655">
                  <a:extLst>
                    <a:ext uri="{9D8B030D-6E8A-4147-A177-3AD203B41FA5}">
                      <a16:colId xmlns:a16="http://schemas.microsoft.com/office/drawing/2014/main" val="20001"/>
                    </a:ext>
                  </a:extLst>
                </a:gridCol>
              </a:tblGrid>
              <a:tr h="2174211">
                <a:tc>
                  <a:txBody>
                    <a:bodyPr/>
                    <a:lstStyle/>
                    <a:p>
                      <a:pPr algn="ctr">
                        <a:lnSpc>
                          <a:spcPts val="3359"/>
                        </a:lnSpc>
                        <a:defRPr/>
                      </a:pPr>
                      <a:r>
                        <a:rPr lang="en-US" sz="2400">
                          <a:solidFill>
                            <a:srgbClr val="000000"/>
                          </a:solidFill>
                          <a:latin typeface="Carelia"/>
                        </a:rPr>
                        <a:t>Kapitalisasi Pasar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relia Bold"/>
                        </a:rPr>
                        <a:t>Kapitalisme yang</a:t>
                      </a:r>
                      <a:endParaRPr lang="en-US" sz="1100"/>
                    </a:p>
                    <a:p>
                      <a:pPr algn="ctr">
                        <a:lnSpc>
                          <a:spcPts val="3359"/>
                        </a:lnSpc>
                      </a:pPr>
                      <a:r>
                        <a:rPr lang="en-US" sz="2400">
                          <a:solidFill>
                            <a:srgbClr val="000000"/>
                          </a:solidFill>
                          <a:latin typeface="Carelia Bold"/>
                        </a:rPr>
                        <a:t>direncanakan secara terpusat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49661">
                <a:tc>
                  <a:txBody>
                    <a:bodyPr/>
                    <a:lstStyle/>
                    <a:p>
                      <a:pPr algn="ctr">
                        <a:lnSpc>
                          <a:spcPts val="3359"/>
                        </a:lnSpc>
                        <a:defRPr/>
                      </a:pPr>
                      <a:r>
                        <a:rPr lang="en-US" sz="2400">
                          <a:solidFill>
                            <a:srgbClr val="000000"/>
                          </a:solidFill>
                          <a:latin typeface="Carelia"/>
                        </a:rPr>
                        <a:t>Sosialisme pasar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Carelia"/>
                        </a:rPr>
                        <a:t>Sosialisme terencana secara terpusat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2954546" y="1247013"/>
            <a:ext cx="12378908" cy="1243968"/>
          </a:xfrm>
          <a:prstGeom prst="rect">
            <a:avLst/>
          </a:prstGeom>
        </p:spPr>
        <p:txBody>
          <a:bodyPr lIns="0" tIns="0" rIns="0" bIns="0" rtlCol="0" anchor="t">
            <a:spAutoFit/>
          </a:bodyPr>
          <a:lstStyle/>
          <a:p>
            <a:pPr algn="ctr">
              <a:lnSpc>
                <a:spcPts val="7349"/>
              </a:lnSpc>
            </a:pPr>
            <a:r>
              <a:rPr lang="en-US" sz="5249">
                <a:solidFill>
                  <a:srgbClr val="01070A"/>
                </a:solidFill>
                <a:latin typeface="Carelia"/>
              </a:rPr>
              <a:t>SISTEM EKONOMI</a:t>
            </a:r>
          </a:p>
          <a:p>
            <a:pPr algn="ctr">
              <a:lnSpc>
                <a:spcPts val="2520"/>
              </a:lnSpc>
            </a:pPr>
            <a:r>
              <a:rPr lang="en-US" sz="1800">
                <a:solidFill>
                  <a:srgbClr val="01070A"/>
                </a:solidFill>
                <a:latin typeface="Carelia"/>
              </a:rPr>
              <a:t>ALOKASI SUMBER DAYA</a:t>
            </a:r>
          </a:p>
        </p:txBody>
      </p:sp>
      <p:sp>
        <p:nvSpPr>
          <p:cNvPr id="7" name="TextBox 7"/>
          <p:cNvSpPr txBox="1"/>
          <p:nvPr/>
        </p:nvSpPr>
        <p:spPr>
          <a:xfrm>
            <a:off x="3195482" y="4638587"/>
            <a:ext cx="2598668" cy="622935"/>
          </a:xfrm>
          <a:prstGeom prst="rect">
            <a:avLst/>
          </a:prstGeom>
        </p:spPr>
        <p:txBody>
          <a:bodyPr lIns="0" tIns="0" rIns="0" bIns="0" rtlCol="0" anchor="t">
            <a:spAutoFit/>
          </a:bodyPr>
          <a:lstStyle/>
          <a:p>
            <a:pPr algn="ctr">
              <a:lnSpc>
                <a:spcPts val="5040"/>
              </a:lnSpc>
            </a:pPr>
            <a:r>
              <a:rPr lang="en-US" sz="3600">
                <a:solidFill>
                  <a:srgbClr val="01070A"/>
                </a:solidFill>
                <a:latin typeface="Dosis"/>
              </a:rPr>
              <a:t>Pribadi</a:t>
            </a:r>
          </a:p>
        </p:txBody>
      </p:sp>
      <p:sp>
        <p:nvSpPr>
          <p:cNvPr id="8" name="TextBox 8"/>
          <p:cNvSpPr txBox="1"/>
          <p:nvPr/>
        </p:nvSpPr>
        <p:spPr>
          <a:xfrm>
            <a:off x="3195482" y="6548408"/>
            <a:ext cx="2598668" cy="622935"/>
          </a:xfrm>
          <a:prstGeom prst="rect">
            <a:avLst/>
          </a:prstGeom>
        </p:spPr>
        <p:txBody>
          <a:bodyPr lIns="0" tIns="0" rIns="0" bIns="0" rtlCol="0" anchor="t">
            <a:spAutoFit/>
          </a:bodyPr>
          <a:lstStyle/>
          <a:p>
            <a:pPr algn="ctr">
              <a:lnSpc>
                <a:spcPts val="5040"/>
              </a:lnSpc>
            </a:pPr>
            <a:r>
              <a:rPr lang="en-US" sz="3600">
                <a:solidFill>
                  <a:srgbClr val="01070A"/>
                </a:solidFill>
                <a:latin typeface="Dosis"/>
              </a:rPr>
              <a:t>Negara</a:t>
            </a:r>
          </a:p>
        </p:txBody>
      </p:sp>
      <p:sp>
        <p:nvSpPr>
          <p:cNvPr id="9" name="TextBox 9"/>
          <p:cNvSpPr txBox="1"/>
          <p:nvPr/>
        </p:nvSpPr>
        <p:spPr>
          <a:xfrm>
            <a:off x="7039733" y="2873298"/>
            <a:ext cx="2598668" cy="622935"/>
          </a:xfrm>
          <a:prstGeom prst="rect">
            <a:avLst/>
          </a:prstGeom>
        </p:spPr>
        <p:txBody>
          <a:bodyPr lIns="0" tIns="0" rIns="0" bIns="0" rtlCol="0" anchor="t">
            <a:spAutoFit/>
          </a:bodyPr>
          <a:lstStyle/>
          <a:p>
            <a:pPr algn="ctr">
              <a:lnSpc>
                <a:spcPts val="5040"/>
              </a:lnSpc>
            </a:pPr>
            <a:r>
              <a:rPr lang="en-US" sz="3600">
                <a:solidFill>
                  <a:srgbClr val="01070A"/>
                </a:solidFill>
                <a:latin typeface="Dosis"/>
              </a:rPr>
              <a:t>Pasar</a:t>
            </a:r>
          </a:p>
        </p:txBody>
      </p:sp>
      <p:sp>
        <p:nvSpPr>
          <p:cNvPr id="10" name="TextBox 10"/>
          <p:cNvSpPr txBox="1"/>
          <p:nvPr/>
        </p:nvSpPr>
        <p:spPr>
          <a:xfrm>
            <a:off x="11028196" y="2873298"/>
            <a:ext cx="2598668" cy="622935"/>
          </a:xfrm>
          <a:prstGeom prst="rect">
            <a:avLst/>
          </a:prstGeom>
        </p:spPr>
        <p:txBody>
          <a:bodyPr lIns="0" tIns="0" rIns="0" bIns="0" rtlCol="0" anchor="t">
            <a:spAutoFit/>
          </a:bodyPr>
          <a:lstStyle/>
          <a:p>
            <a:pPr algn="ctr">
              <a:lnSpc>
                <a:spcPts val="5040"/>
              </a:lnSpc>
            </a:pPr>
            <a:r>
              <a:rPr lang="en-US" sz="3600">
                <a:solidFill>
                  <a:srgbClr val="01070A"/>
                </a:solidFill>
                <a:latin typeface="Dosis"/>
              </a:rPr>
              <a:t>Memerintah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2007541" y="1028700"/>
            <a:ext cx="14154503" cy="8229600"/>
            <a:chOff x="0" y="0"/>
            <a:chExt cx="3727935" cy="2167467"/>
          </a:xfrm>
        </p:grpSpPr>
        <p:sp>
          <p:nvSpPr>
            <p:cNvPr id="4" name="Freeform 4"/>
            <p:cNvSpPr/>
            <p:nvPr/>
          </p:nvSpPr>
          <p:spPr>
            <a:xfrm>
              <a:off x="0" y="0"/>
              <a:ext cx="3727935" cy="2167467"/>
            </a:xfrm>
            <a:custGeom>
              <a:avLst/>
              <a:gdLst/>
              <a:ahLst/>
              <a:cxnLst/>
              <a:rect l="l" t="t" r="r" b="b"/>
              <a:pathLst>
                <a:path w="3727935" h="2167467">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id="5" name="TextBox 5"/>
            <p:cNvSpPr txBox="1"/>
            <p:nvPr/>
          </p:nvSpPr>
          <p:spPr>
            <a:xfrm>
              <a:off x="0" y="-47625"/>
              <a:ext cx="3727935" cy="2215092"/>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513150" y="6894969"/>
            <a:ext cx="3835024" cy="3091905"/>
          </a:xfrm>
          <a:custGeom>
            <a:avLst/>
            <a:gdLst/>
            <a:ahLst/>
            <a:cxnLst/>
            <a:rect l="l" t="t" r="r" b="b"/>
            <a:pathLst>
              <a:path w="3835024" h="3091905">
                <a:moveTo>
                  <a:pt x="0" y="0"/>
                </a:moveTo>
                <a:lnTo>
                  <a:pt x="3835023" y="0"/>
                </a:lnTo>
                <a:lnTo>
                  <a:pt x="3835023" y="3091905"/>
                </a:lnTo>
                <a:lnTo>
                  <a:pt x="0" y="3091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020963" y="7179804"/>
            <a:ext cx="5792103" cy="2522235"/>
          </a:xfrm>
          <a:custGeom>
            <a:avLst/>
            <a:gdLst/>
            <a:ahLst/>
            <a:cxnLst/>
            <a:rect l="l" t="t" r="r" b="b"/>
            <a:pathLst>
              <a:path w="5792103" h="2522235">
                <a:moveTo>
                  <a:pt x="0" y="0"/>
                </a:moveTo>
                <a:lnTo>
                  <a:pt x="5792103" y="0"/>
                </a:lnTo>
                <a:lnTo>
                  <a:pt x="5792103" y="2522235"/>
                </a:lnTo>
                <a:lnTo>
                  <a:pt x="0" y="25222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321873" y="1546852"/>
            <a:ext cx="11525839" cy="7414742"/>
          </a:xfrm>
          <a:prstGeom prst="rect">
            <a:avLst/>
          </a:prstGeom>
        </p:spPr>
        <p:txBody>
          <a:bodyPr lIns="0" tIns="0" rIns="0" bIns="0" rtlCol="0" anchor="t">
            <a:spAutoFit/>
          </a:bodyPr>
          <a:lstStyle/>
          <a:p>
            <a:pPr algn="just">
              <a:lnSpc>
                <a:spcPts val="3919"/>
              </a:lnSpc>
            </a:pPr>
            <a:r>
              <a:rPr lang="en-US" sz="2799">
                <a:solidFill>
                  <a:srgbClr val="01070A"/>
                </a:solidFill>
                <a:latin typeface="Dosis"/>
              </a:rPr>
              <a:t>berkat globalisasi, sistem ekonomi menjadi lebih sulit untuk dikategorikan dalam batasan matriks empat sel. Alternatifnya, kriteria deskriptif yang lebih kuat mencakup hal-hal berikut:</a:t>
            </a:r>
          </a:p>
          <a:p>
            <a:pPr algn="just">
              <a:lnSpc>
                <a:spcPts val="3919"/>
              </a:lnSpc>
            </a:pPr>
            <a:r>
              <a:rPr lang="en-US" sz="2799">
                <a:solidFill>
                  <a:srgbClr val="01070A"/>
                </a:solidFill>
                <a:latin typeface="Dosis"/>
              </a:rPr>
              <a:t>- Jenis perekonomian. Apakah suatu negara merupakan negara industri maju, negara dengan perekonomian baru, negara dalam transisi, atau negara berkembang?</a:t>
            </a:r>
          </a:p>
          <a:p>
            <a:pPr algn="just">
              <a:lnSpc>
                <a:spcPts val="3919"/>
              </a:lnSpc>
            </a:pPr>
            <a:r>
              <a:rPr lang="en-US" sz="2799">
                <a:solidFill>
                  <a:srgbClr val="01070A"/>
                </a:solidFill>
                <a:latin typeface="Dosis"/>
              </a:rPr>
              <a:t>- Jenis pemerintahan. Apakah negara ini diperintah oleh monarki, kediktatoran, atau tiran? Apakah ada sistem satu partai yang otokratis? Apakah negara tersebut didominasi oleh negara lain, ataukah negara demokrasi dengan sistem multipartai? Apakah ini negara yang tidak stabil atau teroris?</a:t>
            </a:r>
          </a:p>
          <a:p>
            <a:pPr algn="just">
              <a:lnSpc>
                <a:spcPts val="3919"/>
              </a:lnSpc>
            </a:pPr>
            <a:r>
              <a:rPr lang="en-US" sz="2799">
                <a:solidFill>
                  <a:srgbClr val="01070A"/>
                </a:solidFill>
                <a:latin typeface="Dosis"/>
              </a:rPr>
              <a:t>- Perdagangan dan arus modal. Apakah suatu negara dicirikan oleh perdagangan bebas yang hampir sepenuhnya atau perdagangan bebas yang tidak lengkap, dan apakah negara tersebut merupakan bagian dari blok perdagangan? Apakah ada dewan mata uang atau kontrol pertukaran? Apakah tidak ada perdagangan, atau apakah pemerintah mendominasi kemungkinan perdagangan?</a:t>
            </a:r>
          </a:p>
          <a:p>
            <a:pPr algn="just">
              <a:lnSpc>
                <a:spcPts val="3919"/>
              </a:lnSpc>
            </a:pPr>
            <a:r>
              <a:rPr lang="en-US" sz="2799">
                <a:solidFill>
                  <a:srgbClr val="01070A"/>
                </a:solidFill>
                <a:latin typeface="Dosis"/>
              </a:rPr>
              <a:t>- Sektor tertinggi (misalnya, sektor transportasi, komunikasi dan energi).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3123">
            <a:off x="1897558" y="3281266"/>
            <a:ext cx="3283874" cy="5122453"/>
            <a:chOff x="0" y="0"/>
            <a:chExt cx="1006794" cy="1570479"/>
          </a:xfrm>
        </p:grpSpPr>
        <p:sp>
          <p:nvSpPr>
            <p:cNvPr id="3" name="Freeform 3"/>
            <p:cNvSpPr/>
            <p:nvPr/>
          </p:nvSpPr>
          <p:spPr>
            <a:xfrm>
              <a:off x="0" y="0"/>
              <a:ext cx="1006794" cy="1570479"/>
            </a:xfrm>
            <a:custGeom>
              <a:avLst/>
              <a:gdLst/>
              <a:ahLst/>
              <a:cxnLst/>
              <a:rect l="l" t="t" r="r" b="b"/>
              <a:pathLst>
                <a:path w="1006794" h="1570479">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id="4" name="TextBox 4"/>
            <p:cNvSpPr txBox="1"/>
            <p:nvPr/>
          </p:nvSpPr>
          <p:spPr>
            <a:xfrm>
              <a:off x="0" y="-47625"/>
              <a:ext cx="1006794" cy="161810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5" name="Group 5"/>
          <p:cNvGrpSpPr/>
          <p:nvPr/>
        </p:nvGrpSpPr>
        <p:grpSpPr>
          <a:xfrm>
            <a:off x="596234" y="1817289"/>
            <a:ext cx="8318918" cy="6964449"/>
            <a:chOff x="0" y="0"/>
            <a:chExt cx="2550475" cy="2135212"/>
          </a:xfrm>
        </p:grpSpPr>
        <p:sp>
          <p:nvSpPr>
            <p:cNvPr id="6" name="Freeform 6"/>
            <p:cNvSpPr/>
            <p:nvPr/>
          </p:nvSpPr>
          <p:spPr>
            <a:xfrm>
              <a:off x="0" y="0"/>
              <a:ext cx="2550475" cy="2135212"/>
            </a:xfrm>
            <a:custGeom>
              <a:avLst/>
              <a:gdLst/>
              <a:ahLst/>
              <a:cxnLst/>
              <a:rect l="l" t="t" r="r" b="b"/>
              <a:pathLst>
                <a:path w="2550475" h="2135212">
                  <a:moveTo>
                    <a:pt x="10237" y="0"/>
                  </a:moveTo>
                  <a:lnTo>
                    <a:pt x="2540238" y="0"/>
                  </a:lnTo>
                  <a:cubicBezTo>
                    <a:pt x="2545891" y="0"/>
                    <a:pt x="2550475" y="4583"/>
                    <a:pt x="2550475" y="10237"/>
                  </a:cubicBezTo>
                  <a:lnTo>
                    <a:pt x="2550475" y="2124975"/>
                  </a:lnTo>
                  <a:cubicBezTo>
                    <a:pt x="2550475" y="2130628"/>
                    <a:pt x="2545891" y="2135212"/>
                    <a:pt x="2540238" y="2135212"/>
                  </a:cubicBezTo>
                  <a:lnTo>
                    <a:pt x="10237" y="2135212"/>
                  </a:lnTo>
                  <a:cubicBezTo>
                    <a:pt x="4583" y="2135212"/>
                    <a:pt x="0" y="2130628"/>
                    <a:pt x="0" y="2124975"/>
                  </a:cubicBezTo>
                  <a:lnTo>
                    <a:pt x="0" y="10237"/>
                  </a:lnTo>
                  <a:cubicBezTo>
                    <a:pt x="0" y="4583"/>
                    <a:pt x="4583" y="0"/>
                    <a:pt x="10237" y="0"/>
                  </a:cubicBezTo>
                  <a:close/>
                </a:path>
              </a:pathLst>
            </a:custGeom>
            <a:solidFill>
              <a:srgbClr val="FFFFFF"/>
            </a:solidFill>
            <a:ln w="19050" cap="sq">
              <a:solidFill>
                <a:srgbClr val="000000"/>
              </a:solidFill>
              <a:prstDash val="solid"/>
              <a:miter/>
            </a:ln>
          </p:spPr>
        </p:sp>
        <p:sp>
          <p:nvSpPr>
            <p:cNvPr id="7" name="TextBox 7"/>
            <p:cNvSpPr txBox="1"/>
            <p:nvPr/>
          </p:nvSpPr>
          <p:spPr>
            <a:xfrm>
              <a:off x="0" y="-47625"/>
              <a:ext cx="2550475" cy="2182837"/>
            </a:xfrm>
            <a:prstGeom prst="rect">
              <a:avLst/>
            </a:prstGeom>
          </p:spPr>
          <p:txBody>
            <a:bodyPr lIns="50800" tIns="50800" rIns="50800" bIns="50800" rtlCol="0" anchor="ctr"/>
            <a:lstStyle/>
            <a:p>
              <a:pPr algn="ctr">
                <a:lnSpc>
                  <a:spcPts val="3210"/>
                </a:lnSpc>
              </a:pPr>
              <a:endParaRPr/>
            </a:p>
          </p:txBody>
        </p:sp>
      </p:grpSp>
      <p:sp>
        <p:nvSpPr>
          <p:cNvPr id="8" name="Freeform 8"/>
          <p:cNvSpPr/>
          <p:nvPr/>
        </p:nvSpPr>
        <p:spPr>
          <a:xfrm rot="-78655">
            <a:off x="3406421" y="1517995"/>
            <a:ext cx="2698545" cy="598586"/>
          </a:xfrm>
          <a:custGeom>
            <a:avLst/>
            <a:gdLst/>
            <a:ahLst/>
            <a:cxnLst/>
            <a:rect l="l" t="t" r="r" b="b"/>
            <a:pathLst>
              <a:path w="2698545" h="598586">
                <a:moveTo>
                  <a:pt x="0" y="0"/>
                </a:moveTo>
                <a:lnTo>
                  <a:pt x="2698545" y="0"/>
                </a:lnTo>
                <a:lnTo>
                  <a:pt x="2698545" y="598587"/>
                </a:lnTo>
                <a:lnTo>
                  <a:pt x="0" y="598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576933" y="9258300"/>
            <a:ext cx="2378808" cy="1414130"/>
          </a:xfrm>
          <a:custGeom>
            <a:avLst/>
            <a:gdLst/>
            <a:ahLst/>
            <a:cxnLst/>
            <a:rect l="l" t="t" r="r" b="b"/>
            <a:pathLst>
              <a:path w="2378808" h="1414130">
                <a:moveTo>
                  <a:pt x="0" y="0"/>
                </a:moveTo>
                <a:lnTo>
                  <a:pt x="2378809" y="0"/>
                </a:lnTo>
                <a:lnTo>
                  <a:pt x="2378809" y="1414130"/>
                </a:lnTo>
                <a:lnTo>
                  <a:pt x="0" y="1414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812467" y="2211962"/>
            <a:ext cx="7886452" cy="5815451"/>
          </a:xfrm>
          <a:prstGeom prst="rect">
            <a:avLst/>
          </a:prstGeom>
        </p:spPr>
        <p:txBody>
          <a:bodyPr lIns="0" tIns="0" rIns="0" bIns="0" rtlCol="0" anchor="t">
            <a:spAutoFit/>
          </a:bodyPr>
          <a:lstStyle/>
          <a:p>
            <a:pPr algn="just">
              <a:lnSpc>
                <a:spcPts val="4184"/>
              </a:lnSpc>
            </a:pPr>
            <a:r>
              <a:rPr lang="en-US" sz="2988">
                <a:solidFill>
                  <a:srgbClr val="01070A"/>
                </a:solidFill>
                <a:latin typeface="Dosis"/>
              </a:rPr>
              <a:t>KAPITALISME PASAR </a:t>
            </a:r>
          </a:p>
          <a:p>
            <a:pPr marL="645250" lvl="1" indent="-322625" algn="just">
              <a:lnSpc>
                <a:spcPts val="4184"/>
              </a:lnSpc>
              <a:buFont typeface="Arial"/>
              <a:buChar char="•"/>
            </a:pPr>
            <a:r>
              <a:rPr lang="en-US" sz="2988">
                <a:solidFill>
                  <a:srgbClr val="01070A"/>
                </a:solidFill>
                <a:latin typeface="Dosis"/>
              </a:rPr>
              <a:t>Kapitalisme pasar adalah sistem ekonomi di mana individu dan perusahaan mengalokasikan sumber daya dan sumber daya produksi dimiliki secara pribadi. Sederhananya, konsumen memutuskan barang apa yang mereka inginkan dan perusahaan menentukan apa dan berapa banyak yang akan diproduksi; peran negara dalam kapitalisme pasar adalah untuk mendorong persaingan antar perusahaan dan menjamin perlindungan konsumen.</a:t>
            </a:r>
          </a:p>
        </p:txBody>
      </p:sp>
      <p:grpSp>
        <p:nvGrpSpPr>
          <p:cNvPr id="11" name="Group 11"/>
          <p:cNvGrpSpPr/>
          <p:nvPr/>
        </p:nvGrpSpPr>
        <p:grpSpPr>
          <a:xfrm>
            <a:off x="9766338" y="1817289"/>
            <a:ext cx="8318918" cy="6964449"/>
            <a:chOff x="0" y="0"/>
            <a:chExt cx="2550475" cy="2135212"/>
          </a:xfrm>
        </p:grpSpPr>
        <p:sp>
          <p:nvSpPr>
            <p:cNvPr id="12" name="Freeform 12"/>
            <p:cNvSpPr/>
            <p:nvPr/>
          </p:nvSpPr>
          <p:spPr>
            <a:xfrm>
              <a:off x="0" y="0"/>
              <a:ext cx="2550475" cy="2135212"/>
            </a:xfrm>
            <a:custGeom>
              <a:avLst/>
              <a:gdLst/>
              <a:ahLst/>
              <a:cxnLst/>
              <a:rect l="l" t="t" r="r" b="b"/>
              <a:pathLst>
                <a:path w="2550475" h="2135212">
                  <a:moveTo>
                    <a:pt x="10237" y="0"/>
                  </a:moveTo>
                  <a:lnTo>
                    <a:pt x="2540238" y="0"/>
                  </a:lnTo>
                  <a:cubicBezTo>
                    <a:pt x="2545891" y="0"/>
                    <a:pt x="2550475" y="4583"/>
                    <a:pt x="2550475" y="10237"/>
                  </a:cubicBezTo>
                  <a:lnTo>
                    <a:pt x="2550475" y="2124975"/>
                  </a:lnTo>
                  <a:cubicBezTo>
                    <a:pt x="2550475" y="2130628"/>
                    <a:pt x="2545891" y="2135212"/>
                    <a:pt x="2540238" y="2135212"/>
                  </a:cubicBezTo>
                  <a:lnTo>
                    <a:pt x="10237" y="2135212"/>
                  </a:lnTo>
                  <a:cubicBezTo>
                    <a:pt x="4583" y="2135212"/>
                    <a:pt x="0" y="2130628"/>
                    <a:pt x="0" y="2124975"/>
                  </a:cubicBezTo>
                  <a:lnTo>
                    <a:pt x="0" y="10237"/>
                  </a:lnTo>
                  <a:cubicBezTo>
                    <a:pt x="0" y="4583"/>
                    <a:pt x="4583" y="0"/>
                    <a:pt x="10237" y="0"/>
                  </a:cubicBezTo>
                  <a:close/>
                </a:path>
              </a:pathLst>
            </a:custGeom>
            <a:solidFill>
              <a:srgbClr val="FFFFFF"/>
            </a:solidFill>
            <a:ln w="19050" cap="sq">
              <a:solidFill>
                <a:srgbClr val="000000"/>
              </a:solidFill>
              <a:prstDash val="solid"/>
              <a:miter/>
            </a:ln>
          </p:spPr>
        </p:sp>
        <p:sp>
          <p:nvSpPr>
            <p:cNvPr id="13" name="TextBox 13"/>
            <p:cNvSpPr txBox="1"/>
            <p:nvPr/>
          </p:nvSpPr>
          <p:spPr>
            <a:xfrm>
              <a:off x="0" y="-47625"/>
              <a:ext cx="2550475" cy="2182837"/>
            </a:xfrm>
            <a:prstGeom prst="rect">
              <a:avLst/>
            </a:prstGeom>
          </p:spPr>
          <p:txBody>
            <a:bodyPr lIns="50800" tIns="50800" rIns="50800" bIns="50800" rtlCol="0" anchor="ctr"/>
            <a:lstStyle/>
            <a:p>
              <a:pPr algn="ctr">
                <a:lnSpc>
                  <a:spcPts val="3210"/>
                </a:lnSpc>
              </a:pPr>
              <a:endParaRPr/>
            </a:p>
          </p:txBody>
        </p:sp>
      </p:grpSp>
      <p:sp>
        <p:nvSpPr>
          <p:cNvPr id="14" name="Freeform 14"/>
          <p:cNvSpPr/>
          <p:nvPr/>
        </p:nvSpPr>
        <p:spPr>
          <a:xfrm rot="-78655">
            <a:off x="12928578" y="1517995"/>
            <a:ext cx="2698545" cy="598586"/>
          </a:xfrm>
          <a:custGeom>
            <a:avLst/>
            <a:gdLst/>
            <a:ahLst/>
            <a:cxnLst/>
            <a:rect l="l" t="t" r="r" b="b"/>
            <a:pathLst>
              <a:path w="2698545" h="598586">
                <a:moveTo>
                  <a:pt x="0" y="0"/>
                </a:moveTo>
                <a:lnTo>
                  <a:pt x="2698545" y="0"/>
                </a:lnTo>
                <a:lnTo>
                  <a:pt x="2698545" y="598587"/>
                </a:lnTo>
                <a:lnTo>
                  <a:pt x="0" y="598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9982570" y="2099747"/>
            <a:ext cx="7886452" cy="1034211"/>
          </a:xfrm>
          <a:prstGeom prst="rect">
            <a:avLst/>
          </a:prstGeom>
        </p:spPr>
        <p:txBody>
          <a:bodyPr lIns="0" tIns="0" rIns="0" bIns="0" rtlCol="0" anchor="t">
            <a:spAutoFit/>
          </a:bodyPr>
          <a:lstStyle/>
          <a:p>
            <a:pPr algn="just">
              <a:lnSpc>
                <a:spcPts val="4184"/>
              </a:lnSpc>
            </a:pPr>
            <a:r>
              <a:rPr lang="en-US" sz="2988">
                <a:solidFill>
                  <a:srgbClr val="01070A"/>
                </a:solidFill>
                <a:latin typeface="Dosis"/>
              </a:rPr>
              <a:t>SOSIALISME YANG DIRENCANAKAN SECARA TERPUSAT</a:t>
            </a:r>
          </a:p>
        </p:txBody>
      </p:sp>
      <p:sp>
        <p:nvSpPr>
          <p:cNvPr id="16" name="TextBox 16"/>
          <p:cNvSpPr txBox="1"/>
          <p:nvPr/>
        </p:nvSpPr>
        <p:spPr>
          <a:xfrm>
            <a:off x="9982570" y="3190108"/>
            <a:ext cx="7886452" cy="4752953"/>
          </a:xfrm>
          <a:prstGeom prst="rect">
            <a:avLst/>
          </a:prstGeom>
        </p:spPr>
        <p:txBody>
          <a:bodyPr lIns="0" tIns="0" rIns="0" bIns="0" rtlCol="0" anchor="t">
            <a:spAutoFit/>
          </a:bodyPr>
          <a:lstStyle/>
          <a:p>
            <a:pPr algn="just">
              <a:lnSpc>
                <a:spcPts val="4184"/>
              </a:lnSpc>
            </a:pPr>
            <a:r>
              <a:rPr lang="en-US" sz="2988">
                <a:solidFill>
                  <a:srgbClr val="01070A"/>
                </a:solidFill>
                <a:latin typeface="Dosis"/>
              </a:rPr>
              <a:t>spektrum kapitalisme pasar adalah sosialisme yang direncanakan secara terpusat. Dalam sistem perekonomian jenis ini, negara mempunyai kekuasaan yang luas untuk melayani kepentingan umum sebagaimana yang dilihat. Perencanaan negara membuat keputusan “dari atas ke bawah” tentang barang dan jasa apa yang diproduksi dan dalam jumlah berapa ; konsumen dapat membelanjakan uangnya untuk apa yang tersedia.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761</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Dosis</vt:lpstr>
      <vt:lpstr>Carelia Bold</vt:lpstr>
      <vt:lpstr>Carelia</vt:lpstr>
      <vt:lpstr>Dosis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Illustrative Creative Literature Project Presentation</dc:title>
  <cp:lastModifiedBy>Andri Firman Saputra</cp:lastModifiedBy>
  <cp:revision>6</cp:revision>
  <dcterms:created xsi:type="dcterms:W3CDTF">2006-08-16T00:00:00Z</dcterms:created>
  <dcterms:modified xsi:type="dcterms:W3CDTF">2023-11-15T12:50:53Z</dcterms:modified>
  <dc:identifier>DAF0HlQLZoU</dc:identifier>
</cp:coreProperties>
</file>